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54" r:id="rId5"/>
    <p:sldMasterId id="2147483655" r:id="rId6"/>
  </p:sldMasterIdLst>
  <p:handoutMasterIdLst>
    <p:handoutMasterId r:id="rId19"/>
  </p:handoutMasterIdLst>
  <p:sldIdLst>
    <p:sldId id="283" r:id="rId7"/>
    <p:sldId id="278" r:id="rId8"/>
    <p:sldId id="284" r:id="rId9"/>
    <p:sldId id="285" r:id="rId10"/>
    <p:sldId id="286" r:id="rId11"/>
    <p:sldId id="291" r:id="rId12"/>
    <p:sldId id="287" r:id="rId13"/>
    <p:sldId id="288" r:id="rId14"/>
    <p:sldId id="289" r:id="rId15"/>
    <p:sldId id="261" r:id="rId16"/>
    <p:sldId id="290" r:id="rId17"/>
    <p:sldId id="257" r:id="rId18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ヒラギノ角ゴ ProN W3" charset="0"/>
        <a:cs typeface="ヒラギノ角ゴ ProN W3" charset="0"/>
        <a:sym typeface="Helvetica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Stafford" initials="MS" lastIdx="0" clrIdx="0">
    <p:extLst>
      <p:ext uri="{19B8F6BF-5375-455C-9EA6-DF929625EA0E}">
        <p15:presenceInfo xmlns:p15="http://schemas.microsoft.com/office/powerpoint/2012/main" xmlns="" userId="e6f7f38cf6e14a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7EB06-56A3-46DA-93D2-191E25A19EDA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64165-D5CF-4CD6-9EFE-7A6C0B55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3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08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7718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342900"/>
            <a:ext cx="1276350" cy="6515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342900"/>
            <a:ext cx="3676650" cy="6515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46170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929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9550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250978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0421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676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5540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08802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01472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4561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110301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3758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0"/>
            <a:ext cx="2038350" cy="617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0"/>
            <a:ext cx="596265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640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3215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11866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190511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9050"/>
            <a:ext cx="1866900" cy="156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1289050"/>
            <a:ext cx="1866900" cy="156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354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984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8899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2983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587303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0223323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79650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91647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25413"/>
            <a:ext cx="2038350" cy="272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5413"/>
            <a:ext cx="5962650" cy="2728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2429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43230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3969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1500580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3774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18641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403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191000"/>
            <a:ext cx="24765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700" y="4191000"/>
            <a:ext cx="24765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4451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76855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699490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48430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653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38350" cy="617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596265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67704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385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4949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991831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46828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0988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1781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94617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961000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256170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7787671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61984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55338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2962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84779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820455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0" y="4191000"/>
            <a:ext cx="24765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700" y="4191000"/>
            <a:ext cx="24765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8479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36949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35516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97621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275169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135800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191154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06608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342900"/>
            <a:ext cx="1276350" cy="6515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3800" y="342900"/>
            <a:ext cx="3676650" cy="6515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7235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57604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383751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176322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342900"/>
            <a:ext cx="51054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1910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4949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1pPr>
      <a:lvl2pPr marL="4064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2pPr>
      <a:lvl3pPr marL="8636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3pPr>
      <a:lvl4pPr marL="13208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4pPr>
      <a:lvl5pPr marL="17780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0"/>
            <a:ext cx="8153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4949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0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69925" indent="-303213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9000"/>
        <a:buFont typeface="Arial" panose="020B0604020202020204" pitchFamily="34" charset="0"/>
        <a:buChar char="−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973138" indent="-287338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75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473200" indent="-330200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75000"/>
        <a:buFont typeface="Arial" panose="020B0604020202020204" pitchFamily="34" charset="0"/>
        <a:buChar char="−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930400" indent="-330200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4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5413"/>
            <a:ext cx="815340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89050"/>
            <a:ext cx="3886200" cy="1565275"/>
          </a:xfrm>
          <a:prstGeom prst="rect">
            <a:avLst/>
          </a:prstGeom>
          <a:solidFill>
            <a:srgbClr val="004F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4949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l" rtl="0" eaLnBrk="0" fontAlgn="base" hangingPunct="0">
        <a:spcBef>
          <a:spcPts val="700"/>
        </a:spcBef>
        <a:spcAft>
          <a:spcPct val="0"/>
        </a:spcAft>
        <a:defRPr sz="2000" b="1" kern="1200">
          <a:solidFill>
            <a:srgbClr val="FFFFFF"/>
          </a:solidFill>
          <a:latin typeface="+mn-lt"/>
          <a:ea typeface="+mn-ea"/>
          <a:cs typeface="+mn-cs"/>
          <a:sym typeface="Lucida Grande" charset="0"/>
        </a:defRPr>
      </a:lvl1pPr>
      <a:lvl2pPr marL="525463" indent="-209550" algn="l" rtl="0" eaLnBrk="0" fontAlgn="base" hangingPunct="0">
        <a:spcBef>
          <a:spcPts val="700"/>
        </a:spcBef>
        <a:spcAft>
          <a:spcPct val="0"/>
        </a:spcAft>
        <a:defRPr sz="2000" b="1" kern="1200">
          <a:solidFill>
            <a:srgbClr val="FFFFFF"/>
          </a:solidFill>
          <a:latin typeface="+mn-lt"/>
          <a:ea typeface="+mn-ea"/>
          <a:cs typeface="+mn-cs"/>
          <a:sym typeface="Lucida Grande" charset="0"/>
        </a:defRPr>
      </a:lvl2pPr>
      <a:lvl3pPr marL="833438" indent="-198438" algn="l" rtl="0" eaLnBrk="0" fontAlgn="base" hangingPunct="0">
        <a:spcBef>
          <a:spcPts val="700"/>
        </a:spcBef>
        <a:spcAft>
          <a:spcPct val="0"/>
        </a:spcAft>
        <a:defRPr sz="2000" b="1" kern="1200">
          <a:solidFill>
            <a:srgbClr val="FFFFFF"/>
          </a:solidFill>
          <a:latin typeface="+mn-lt"/>
          <a:ea typeface="+mn-ea"/>
          <a:cs typeface="+mn-cs"/>
          <a:sym typeface="Lucida Grande" charset="0"/>
        </a:defRPr>
      </a:lvl3pPr>
      <a:lvl4pPr marL="1320800" indent="-228600" algn="l" rtl="0" eaLnBrk="0" fontAlgn="base" hangingPunct="0">
        <a:spcBef>
          <a:spcPts val="700"/>
        </a:spcBef>
        <a:spcAft>
          <a:spcPct val="0"/>
        </a:spcAft>
        <a:defRPr sz="2000" b="1" kern="1200">
          <a:solidFill>
            <a:srgbClr val="FFFFFF"/>
          </a:solidFill>
          <a:latin typeface="+mn-lt"/>
          <a:ea typeface="+mn-ea"/>
          <a:cs typeface="+mn-cs"/>
          <a:sym typeface="Lucida Grande" charset="0"/>
        </a:defRPr>
      </a:lvl4pPr>
      <a:lvl5pPr marL="1778000" indent="-228600" algn="l" rtl="0" eaLnBrk="0" fontAlgn="base" hangingPunct="0">
        <a:spcBef>
          <a:spcPts val="700"/>
        </a:spcBef>
        <a:spcAft>
          <a:spcPct val="0"/>
        </a:spcAft>
        <a:defRPr sz="2000" b="1" kern="1200">
          <a:solidFill>
            <a:srgbClr val="FFFFFF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153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4949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0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69925" indent="-303213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9000"/>
        <a:buFont typeface="Arial" panose="020B0604020202020204" pitchFamily="34" charset="0"/>
        <a:buChar char="−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973138" indent="-287338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75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473200" indent="-330200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75000"/>
        <a:buFont typeface="Arial" panose="020B0604020202020204" pitchFamily="34" charset="0"/>
        <a:buChar char="−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930400" indent="-330200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4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4949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0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669925" indent="-303213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9000"/>
        <a:buFont typeface="Arial" panose="020B0604020202020204" pitchFamily="34" charset="0"/>
        <a:buChar char="−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973138" indent="-287338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75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473200" indent="-330200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75000"/>
        <a:buFont typeface="Arial" panose="020B0604020202020204" pitchFamily="34" charset="0"/>
        <a:buChar char="−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1930400" indent="-330200" algn="l" rtl="0" eaLnBrk="0" fontAlgn="base" hangingPunct="0">
        <a:spcBef>
          <a:spcPts val="700"/>
        </a:spcBef>
        <a:spcAft>
          <a:spcPct val="0"/>
        </a:spcAft>
        <a:buClr>
          <a:srgbClr val="004F9A"/>
        </a:buClr>
        <a:buSzPct val="64000"/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33800" y="342900"/>
            <a:ext cx="51054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3800" y="41910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4949"/>
          </a:solidFill>
          <a:latin typeface="+mj-lt"/>
          <a:ea typeface="+mj-ea"/>
          <a:cs typeface="+mj-cs"/>
          <a:sym typeface="Lucida Grand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4F4949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1pPr>
      <a:lvl2pPr marL="4064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2pPr>
      <a:lvl3pPr marL="8636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3pPr>
      <a:lvl4pPr marL="13208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4pPr>
      <a:lvl5pPr marL="1778000" algn="l" rtl="0" eaLnBrk="0" fontAlgn="base" hangingPunct="0">
        <a:spcBef>
          <a:spcPts val="700"/>
        </a:spcBef>
        <a:spcAft>
          <a:spcPct val="0"/>
        </a:spcAft>
        <a:defRPr sz="2600" kern="1200">
          <a:solidFill>
            <a:srgbClr val="4F4949"/>
          </a:solidFill>
          <a:latin typeface="+mn-lt"/>
          <a:ea typeface="+mn-ea"/>
          <a:cs typeface="+mn-cs"/>
          <a:sym typeface="Lucida Grand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3200400" y="2057400"/>
            <a:ext cx="5638800" cy="2133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</a:rPr>
              <a:t>Business Leaders Economic Confidence Survey</a:t>
            </a:r>
            <a:br>
              <a:rPr lang="en-US" sz="32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</a:rPr>
              <a:t>Arkansas Edition</a:t>
            </a:r>
            <a:endParaRPr lang="en-US" sz="3200" dirty="0">
              <a:solidFill>
                <a:srgbClr val="0070C0"/>
              </a:solidFill>
              <a:latin typeface="Arial Bold Italic" panose="020B0704020202090204" pitchFamily="34" charset="0"/>
              <a:cs typeface="Arial Bold Italic" panose="020B0704020202090204" pitchFamily="34" charset="0"/>
              <a:sym typeface="Arial Bold Italic" panose="020B070402020209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19400" y="5029200"/>
            <a:ext cx="6019800" cy="838200"/>
          </a:xfrm>
        </p:spPr>
        <p:txBody>
          <a:bodyPr/>
          <a:lstStyle/>
          <a:p>
            <a:pPr eaLnBrk="1" hangingPunct="1"/>
            <a:r>
              <a:rPr lang="en-US" sz="17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  <a:sym typeface="Arial Bold Italic" panose="020B0704020202090204" pitchFamily="34" charset="0"/>
              </a:rPr>
              <a:t>Final results</a:t>
            </a:r>
          </a:p>
          <a:p>
            <a:pPr eaLnBrk="1" hangingPunct="1"/>
            <a:r>
              <a:rPr lang="en-US" sz="1700" dirty="0" smtClean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  <a:sym typeface="Arial Bold Italic" panose="020B0704020202090204" pitchFamily="34" charset="0"/>
              </a:rPr>
              <a:t>Opened on 11/17/13 &amp; Closed 11/26/13</a:t>
            </a:r>
            <a:endParaRPr lang="en-US" sz="1700" dirty="0" smtClean="0">
              <a:solidFill>
                <a:srgbClr val="0070C0"/>
              </a:solidFill>
              <a:latin typeface="Arial Bold Italic" panose="020B0704020202090204" pitchFamily="34" charset="0"/>
              <a:ea typeface="ヒラギノ角ゴ ProN W6" charset="0"/>
              <a:cs typeface="ヒラギノ角ゴ ProN W6" charset="0"/>
              <a:sym typeface="Arial Bold Italic" panose="020B0704020202090204" pitchFamily="34" charset="0"/>
            </a:endParaRPr>
          </a:p>
          <a:p>
            <a:pPr eaLnBrk="1" hangingPunct="1"/>
            <a:endParaRPr lang="en-US" sz="1700" dirty="0" smtClean="0">
              <a:solidFill>
                <a:srgbClr val="0070C0"/>
              </a:solidFill>
              <a:latin typeface="Arial Bold Italic" panose="020B0704020202090204" pitchFamily="34" charset="0"/>
              <a:ea typeface="ヒラギノ角ゴ ProN W6" charset="0"/>
              <a:cs typeface="ヒラギノ角ゴ ProN W6" charset="0"/>
              <a:sym typeface="Arial Bold Italic" panose="020B070402020209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12343" y="6096000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70C0"/>
                </a:solidFill>
                <a:latin typeface="Arial Bold Italic" panose="020B0704020202090204" pitchFamily="34" charset="0"/>
                <a:cs typeface="Arial Bold Italic" panose="020B0704020202090204" pitchFamily="34" charset="0"/>
                <a:sym typeface="Arial Bold Italic" panose="020B0704020202090204" pitchFamily="34" charset="0"/>
              </a:rPr>
              <a:t>(12/13/13)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381000" y="581024"/>
            <a:ext cx="8077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4F494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Else Impacts Your Company’s Economic Growth? </a:t>
            </a:r>
            <a:endParaRPr lang="en-US" sz="3600" dirty="0">
              <a:solidFill>
                <a:srgbClr val="4F4949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7116" t="37500" r="24231" b="29166"/>
          <a:stretch/>
        </p:blipFill>
        <p:spPr>
          <a:xfrm>
            <a:off x="1295400" y="1752600"/>
            <a:ext cx="6493669" cy="31484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12556" y="5410200"/>
            <a:ext cx="7195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“Regulation </a:t>
            </a:r>
            <a:r>
              <a:rPr lang="en-US" sz="2000" b="1" dirty="0">
                <a:solidFill>
                  <a:srgbClr val="0070C0"/>
                </a:solidFill>
              </a:rPr>
              <a:t>and Compliance is the fastest growing area of our </a:t>
            </a:r>
            <a:r>
              <a:rPr lang="en-US" sz="2000" b="1" dirty="0" smtClean="0">
                <a:solidFill>
                  <a:srgbClr val="0070C0"/>
                </a:solidFill>
              </a:rPr>
              <a:t>business.”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381000" y="581025"/>
            <a:ext cx="80772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4F494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Take-a-ways</a:t>
            </a:r>
            <a:endParaRPr lang="en-US" sz="3600" dirty="0">
              <a:solidFill>
                <a:srgbClr val="4F4949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usiness leaders in all major industries responded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expect revenues 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1st Half of 2014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headcount and capital investments will not trend closely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 economic conditions slightly improving for most industries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a revenue projection standpoint, the Healthcare and Pharmaceutical industry is sick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While Consumer Confidence is cited as the most influential to economic growth, the National CCI remains flat to slightly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 and Compliance are big (and growing bigger) cost drivers for companies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96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1143000" y="2209800"/>
            <a:ext cx="68580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marL="268288" indent="-268288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ts val="700"/>
              </a:spcBef>
            </a:pPr>
            <a:endParaRPr lang="en-US" sz="1100" dirty="0">
              <a:latin typeface="Arial" panose="020B0604020202020204" pitchFamily="34" charset="0"/>
              <a:ea typeface="Lucida Grande" charset="0"/>
              <a:cs typeface="Lucida Grande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ts val="700"/>
              </a:spcBef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Mike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Stafford</a:t>
            </a:r>
            <a:endParaRPr lang="en-US" sz="1800" b="1" dirty="0">
              <a:latin typeface="Arial" panose="020B0604020202020204" pitchFamily="34" charset="0"/>
              <a:ea typeface="Lucida Grande" charset="0"/>
              <a:cs typeface="Lucida Grande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ts val="7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501-255-7751</a:t>
            </a:r>
            <a:endParaRPr lang="en-US" sz="1800" dirty="0">
              <a:latin typeface="Arial" panose="020B0604020202020204" pitchFamily="34" charset="0"/>
              <a:ea typeface="Lucida Grande" charset="0"/>
              <a:cs typeface="Lucida Grande" charset="0"/>
              <a:sym typeface="Arial" panose="020B0604020202020204" pitchFamily="34" charset="0"/>
            </a:endParaRPr>
          </a:p>
          <a:p>
            <a:pPr algn="ctr" eaLnBrk="1" hangingPunct="1">
              <a:spcBef>
                <a:spcPts val="700"/>
              </a:spcBef>
            </a:pP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www.CEGpartners.com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Response Demographics – by Industry</a:t>
            </a:r>
            <a:endParaRPr lang="en-US" sz="3200" dirty="0" smtClean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33" y="1600200"/>
            <a:ext cx="8363488" cy="361041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55" t="31659" r="34682" b="6439"/>
          <a:stretch/>
        </p:blipFill>
        <p:spPr>
          <a:xfrm>
            <a:off x="2286000" y="2286000"/>
            <a:ext cx="4876800" cy="2926080"/>
          </a:xfrm>
          <a:prstGeom prst="rect">
            <a:avLst/>
          </a:prstGeom>
        </p:spPr>
      </p:pic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Response Demographics – by Title</a:t>
            </a:r>
            <a:endParaRPr lang="en-US" sz="3200" dirty="0" smtClean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914400" y="3482956"/>
            <a:ext cx="1905000" cy="532168"/>
          </a:xfrm>
          <a:prstGeom prst="wedgeRoundRectCallout">
            <a:avLst>
              <a:gd name="adj1" fmla="val 19908"/>
              <a:gd name="adj2" fmla="val 46331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27% Plant Managers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23% General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 Managers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553200" y="1860550"/>
            <a:ext cx="838200" cy="654050"/>
          </a:xfrm>
          <a:prstGeom prst="wedgeRoundRectCallout">
            <a:avLst>
              <a:gd name="adj1" fmla="val -38743"/>
              <a:gd name="adj2" fmla="val 83366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CEO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1447800" y="2744745"/>
            <a:ext cx="838200" cy="654050"/>
          </a:xfrm>
          <a:prstGeom prst="wedgeRoundRectCallout">
            <a:avLst>
              <a:gd name="adj1" fmla="val 73605"/>
              <a:gd name="adj2" fmla="val 45806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Other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486400" y="5064433"/>
            <a:ext cx="838200" cy="654050"/>
          </a:xfrm>
          <a:prstGeom prst="wedgeRoundRectCallout">
            <a:avLst>
              <a:gd name="adj1" fmla="val -37115"/>
              <a:gd name="adj2" fmla="val -81480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CxO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048000" y="5140202"/>
            <a:ext cx="1066800" cy="654050"/>
          </a:xfrm>
          <a:prstGeom prst="wedgeRoundRectCallout">
            <a:avLst>
              <a:gd name="adj1" fmla="val 1962"/>
              <a:gd name="adj2" fmla="val -102346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Director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362200" y="1768996"/>
            <a:ext cx="1219200" cy="654050"/>
          </a:xfrm>
          <a:prstGeom prst="wedgeRoundRectCallout">
            <a:avLst>
              <a:gd name="adj1" fmla="val 27810"/>
              <a:gd name="adj2" fmla="val 75019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President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3848100" y="1376353"/>
            <a:ext cx="1219200" cy="654050"/>
          </a:xfrm>
          <a:prstGeom prst="wedgeRoundRectCallout">
            <a:avLst>
              <a:gd name="adj1" fmla="val -175"/>
              <a:gd name="adj2" fmla="val 87539"/>
              <a:gd name="adj3" fmla="val 16667"/>
            </a:avLst>
          </a:prstGeom>
          <a:solidFill>
            <a:srgbClr val="FFFFFF"/>
          </a:solidFill>
          <a:ln w="19050" cap="flat" cmpd="sng" algn="ctr">
            <a:solidFill>
              <a:srgbClr val="94B6D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rPr>
              <a:t>Vice President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  <a:ea typeface="ヒラギノ角ゴ ProN W3" charset="0"/>
              <a:cs typeface="ヒラギノ角ゴ ProN W3" charset="0"/>
              <a:sym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0700" y="292318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41%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44955" y="396388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10%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3861235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1</a:t>
            </a:r>
            <a:r>
              <a:rPr lang="en-US" sz="1400" b="1" dirty="0" smtClean="0"/>
              <a:t>1%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320188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2</a:t>
            </a:r>
            <a:r>
              <a:rPr lang="en-US" sz="1400" b="1" dirty="0" smtClean="0"/>
              <a:t>1%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57349" y="2600732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10%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37546" y="243696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8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087510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2438400"/>
            <a:ext cx="746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</a:rPr>
              <a:t>70% of responses from companies with revenue above $10M</a:t>
            </a:r>
            <a:endParaRPr lang="en-US" sz="36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6058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62000"/>
            <a:ext cx="7195088" cy="2119893"/>
          </a:xfrm>
          <a:prstGeom prst="rect">
            <a:avLst/>
          </a:prstGeom>
        </p:spPr>
      </p:pic>
      <p:sp>
        <p:nvSpPr>
          <p:cNvPr id="10" name="TextBox 3"/>
          <p:cNvSpPr txBox="1"/>
          <p:nvPr/>
        </p:nvSpPr>
        <p:spPr>
          <a:xfrm>
            <a:off x="5867400" y="942803"/>
            <a:ext cx="1538288" cy="9906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</a:rPr>
              <a:t>Expected</a:t>
            </a:r>
            <a:r>
              <a:rPr lang="en-US" sz="1400" b="1" baseline="0" dirty="0">
                <a:solidFill>
                  <a:srgbClr val="FF0000"/>
                </a:solidFill>
              </a:rPr>
              <a:t> Sales </a:t>
            </a:r>
            <a:r>
              <a:rPr lang="en-US" sz="1400" b="1" dirty="0">
                <a:solidFill>
                  <a:srgbClr val="FF0000"/>
                </a:solidFill>
              </a:rPr>
              <a:t>Revenue</a:t>
            </a:r>
            <a:r>
              <a:rPr lang="en-US" sz="1400" b="1" baseline="0" dirty="0">
                <a:solidFill>
                  <a:srgbClr val="FF0000"/>
                </a:solidFill>
              </a:rPr>
              <a:t> for Next 6 Months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577324"/>
            <a:ext cx="7195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64% expect Sales Revenues to increase (slightly or significantly) the first half of 2014. Wages follow suit.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794" y="3200400"/>
            <a:ext cx="7195088" cy="2057400"/>
          </a:xfrm>
          <a:prstGeom prst="rect">
            <a:avLst/>
          </a:prstGeom>
        </p:spPr>
      </p:pic>
      <p:sp>
        <p:nvSpPr>
          <p:cNvPr id="8" name="TextBox 3"/>
          <p:cNvSpPr txBox="1"/>
          <p:nvPr/>
        </p:nvSpPr>
        <p:spPr>
          <a:xfrm>
            <a:off x="6400800" y="3588895"/>
            <a:ext cx="1538288" cy="9906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</a:rPr>
              <a:t>Expected</a:t>
            </a:r>
            <a:r>
              <a:rPr lang="en-US" sz="1400" b="1" baseline="0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Wage Change </a:t>
            </a:r>
            <a:r>
              <a:rPr lang="en-US" sz="1400" b="1" baseline="0" dirty="0" smtClean="0">
                <a:solidFill>
                  <a:srgbClr val="FF0000"/>
                </a:solidFill>
              </a:rPr>
              <a:t>for </a:t>
            </a:r>
            <a:r>
              <a:rPr lang="en-US" sz="1400" b="1" baseline="0" dirty="0">
                <a:solidFill>
                  <a:srgbClr val="FF0000"/>
                </a:solidFill>
              </a:rPr>
              <a:t>Next 6 Months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293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14364"/>
            <a:ext cx="6629400" cy="19532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446172"/>
            <a:ext cx="6629399" cy="1954626"/>
          </a:xfrm>
          <a:prstGeom prst="rect">
            <a:avLst/>
          </a:prstGeom>
        </p:spPr>
      </p:pic>
      <p:sp>
        <p:nvSpPr>
          <p:cNvPr id="10" name="TextBox 3"/>
          <p:cNvSpPr txBox="1"/>
          <p:nvPr/>
        </p:nvSpPr>
        <p:spPr>
          <a:xfrm>
            <a:off x="6057900" y="1376576"/>
            <a:ext cx="1538288" cy="9144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Excluding Health Care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577324"/>
            <a:ext cx="7195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Health Care and Pharmaceutical Industry is negatively weighing down the results.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257300" y="3562313"/>
            <a:ext cx="1538288" cy="9144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Health Care Only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397144" y="347264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panose="020B0604020202020204" pitchFamily="34" charset="0"/>
                <a:ea typeface="ヒラギノ角ゴ ProN W3" charset="0"/>
                <a:cs typeface="ヒラギノ角ゴ ProN W3" charset="0"/>
                <a:sym typeface="Helvetica" panose="020B0604020202020204" pitchFamily="34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4F494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Expected Sales Revenue - 1</a:t>
            </a:r>
            <a:r>
              <a:rPr lang="en-US" sz="3200" baseline="30000" dirty="0" smtClean="0">
                <a:solidFill>
                  <a:srgbClr val="4F494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</a:t>
            </a:r>
            <a:r>
              <a:rPr lang="en-US" sz="3200" dirty="0" smtClean="0">
                <a:solidFill>
                  <a:srgbClr val="4F4949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Half of 2014</a:t>
            </a:r>
            <a:endParaRPr lang="en-US" sz="3200" dirty="0">
              <a:solidFill>
                <a:srgbClr val="4F4949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616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94" y="762000"/>
            <a:ext cx="7195088" cy="2119893"/>
          </a:xfrm>
          <a:prstGeom prst="rect">
            <a:avLst/>
          </a:prstGeom>
        </p:spPr>
      </p:pic>
      <p:sp>
        <p:nvSpPr>
          <p:cNvPr id="10" name="TextBox 3"/>
          <p:cNvSpPr txBox="1"/>
          <p:nvPr/>
        </p:nvSpPr>
        <p:spPr>
          <a:xfrm>
            <a:off x="1143000" y="942802"/>
            <a:ext cx="1538288" cy="9906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</a:rPr>
              <a:t>Expected</a:t>
            </a:r>
            <a:r>
              <a:rPr lang="en-US" sz="1400" b="1" baseline="0" dirty="0">
                <a:solidFill>
                  <a:srgbClr val="FF0000"/>
                </a:solidFill>
              </a:rPr>
              <a:t> </a:t>
            </a:r>
            <a:r>
              <a:rPr lang="en-US" sz="1400" b="1" baseline="0" dirty="0" smtClean="0">
                <a:solidFill>
                  <a:srgbClr val="FF0000"/>
                </a:solidFill>
              </a:rPr>
              <a:t>Employee Change </a:t>
            </a:r>
            <a:r>
              <a:rPr lang="en-US" sz="1400" b="1" baseline="0" dirty="0">
                <a:solidFill>
                  <a:srgbClr val="FF0000"/>
                </a:solidFill>
              </a:rPr>
              <a:t>for Next 6 Months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577324"/>
            <a:ext cx="7195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Although revenues are expected to increase, headcount and capital investments will change little.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794" y="3169662"/>
            <a:ext cx="7195088" cy="2119893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6248400" y="3239009"/>
            <a:ext cx="1538288" cy="9906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Expected AR</a:t>
            </a:r>
            <a:r>
              <a:rPr lang="en-US" sz="1400" b="1" baseline="0" dirty="0" smtClean="0">
                <a:solidFill>
                  <a:srgbClr val="FF0000"/>
                </a:solidFill>
              </a:rPr>
              <a:t> CapEx </a:t>
            </a:r>
            <a:r>
              <a:rPr lang="en-US" sz="1400" b="1" baseline="0" dirty="0">
                <a:solidFill>
                  <a:srgbClr val="FF0000"/>
                </a:solidFill>
              </a:rPr>
              <a:t>for Next 6 Months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19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82907"/>
            <a:ext cx="7195088" cy="2112693"/>
          </a:xfrm>
          <a:prstGeom prst="rect">
            <a:avLst/>
          </a:prstGeom>
        </p:spPr>
      </p:pic>
      <p:sp>
        <p:nvSpPr>
          <p:cNvPr id="10" name="TextBox 3"/>
          <p:cNvSpPr txBox="1"/>
          <p:nvPr/>
        </p:nvSpPr>
        <p:spPr>
          <a:xfrm>
            <a:off x="1129352" y="888210"/>
            <a:ext cx="1371600" cy="1190798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Overall Economic Condition as Compared to 6 Months Ago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07762"/>
            <a:ext cx="7195088" cy="2057400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6580496" y="3466530"/>
            <a:ext cx="1524000" cy="95307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Change in Economic Condition in Next 6 Months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577324"/>
            <a:ext cx="7195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35% expect Economic Conditions to improve in the next 6 months vs. only 25% felt the last 6 months had improved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372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04" y="381000"/>
            <a:ext cx="7543800" cy="464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2556" y="5410200"/>
            <a:ext cx="7195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Most Arkansas leaders cite Consumer </a:t>
            </a:r>
            <a:r>
              <a:rPr lang="en-US" sz="2000" b="1" dirty="0">
                <a:solidFill>
                  <a:srgbClr val="0070C0"/>
                </a:solidFill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</a:rPr>
              <a:t>onfidence (79%) as the strongest impact to economic conditions.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37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- Comparis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Comparison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lnDef>
  </a:objectDefaults>
  <a:extraClrSchemeLst>
    <a:extraClrScheme>
      <a:clrScheme name="Default - Compari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efault - 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Only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lnDef>
  </a:objectDefaults>
  <a:extraClrSchemeLst>
    <a:extraClrScheme>
      <a:clrScheme name="Default - 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efault - Section Head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Section Header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94B6D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  <a:ea typeface="ヒラギノ角ゴ ProN W3" charset="0"/>
            <a:cs typeface="ヒラギノ角ゴ ProN W3" charset="0"/>
            <a:sym typeface="Helvetica" panose="020B0604020202020204" pitchFamily="34" charset="0"/>
          </a:defRPr>
        </a:defPPr>
      </a:lstStyle>
    </a:lnDef>
  </a:objectDefaults>
  <a:extraClrSchemeLst>
    <a:extraClrScheme>
      <a:clrScheme name="Default - Section 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2451</TotalTime>
  <Pages>0</Pages>
  <Words>344</Words>
  <Characters>0</Characters>
  <Application>Microsoft Macintosh PowerPoint</Application>
  <PresentationFormat>On-screen Show (4:3)</PresentationFormat>
  <Lines>0</Lines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Default - Title Slide</vt:lpstr>
      <vt:lpstr>Default - Title and Content</vt:lpstr>
      <vt:lpstr>Default - Comparison</vt:lpstr>
      <vt:lpstr>Default - Title Only</vt:lpstr>
      <vt:lpstr>Default - Blank</vt:lpstr>
      <vt:lpstr>Default - Section Header</vt:lpstr>
      <vt:lpstr>Business Leaders Economic Confidence Survey  Arkansas Edition</vt:lpstr>
      <vt:lpstr>Response Demographics – by Industry</vt:lpstr>
      <vt:lpstr>Response Demographics – by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ACTIONABLE CUSTOMER EXPERIENCE SURVEY</dc:title>
  <dc:subject/>
  <dc:creator>Mike Stafford</dc:creator>
  <cp:keywords/>
  <dc:description/>
  <cp:lastModifiedBy>River Rock Communications</cp:lastModifiedBy>
  <cp:revision>26</cp:revision>
  <cp:lastPrinted>2013-12-12T18:08:39Z</cp:lastPrinted>
  <dcterms:modified xsi:type="dcterms:W3CDTF">2013-12-16T01:23:43Z</dcterms:modified>
</cp:coreProperties>
</file>